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008" autoAdjust="0"/>
    <p:restoredTop sz="92287" autoAdjust="0"/>
  </p:normalViewPr>
  <p:slideViewPr>
    <p:cSldViewPr snapToGrid="0">
      <p:cViewPr varScale="1">
        <p:scale>
          <a:sx n="63" d="100"/>
          <a:sy n="63" d="100"/>
        </p:scale>
        <p:origin x="138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B0F3AA-48CA-4422-88AA-46F26F035D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A8CC90-1F2E-4B0F-95D6-F85BA6AD0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35AE6B-3D19-4AA6-A576-39ECFC462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156054-FDCD-4382-A956-E7712BF0E9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A100B-4B86-47EE-A6E3-9A7DC4620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8775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06E2-C98D-4179-94F4-63359A6EA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A40FC-20EA-4ED3-91C2-7193AB179F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F213D-BC9C-4A09-A61B-887917C22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EC8934-5644-48DE-84E5-371E9C02B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27141-A98D-40B2-82B6-6FFD01F34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6084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AAC40D-F30C-4A50-9975-0CDEEBD09B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D8E5F7-8412-4D70-8D0E-9D96117F9E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6689E-E6EE-4324-93EA-47BD3723C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0BA5F3-3E5B-4EA6-BA1C-C3DAF9E3EA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714CED-C296-4C4C-90CA-E60D4074B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9092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4A8F8-3E35-4DF2-84DD-C0B755F2CA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88DE6F-58DB-4455-9075-CFD7B789CE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589EE8-1EA8-41D7-B84F-1017E73AF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75E831-7453-4C8D-BE39-96CC472C2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ECA7C-23A0-4986-A8DF-DCFF270AD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232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72FB85-F7C7-4163-903F-95EE407922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0F4A50-368D-496F-8C05-7A51E23068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5FF070-766F-43F2-B605-601315661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E4A4E-4035-4E2A-BA10-E3C0DB5AE9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FE90C-AF1A-4D1C-BFAB-65C08720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0707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1C75C-2145-49A2-A721-162C80EF5F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866D25-DE9A-40E4-A16F-1611663268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09B837-431E-487A-8F86-6212A7B9C5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C8A1CF-5895-4E74-9085-C012ADF3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BD4DD6-D498-409A-9C00-14B2BE8EB5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26D989-1C93-4154-8B7A-0693A0D34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724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AF8F1-3D68-4377-B758-82637DB88E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4AE694-3FB2-4F23-A880-3AE5531443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9EC350-6240-47CA-B37B-30B327F86C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5C65A99-984F-4917-9836-55EE61CE5FB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46DF8B-E400-4EEE-8675-296166782A5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A2B914A-662F-48B7-9250-20C1B949EB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0ACD3B-035F-46B6-8DE6-F5522B01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7AEC99-4E84-4320-885A-E796C981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8680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8B713-B317-4AB3-AB17-1135D8C385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32031B-42C4-42FA-86F0-626E41BCD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1CF777-8B64-4824-96CC-77BB5C942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E8D8E0-3ECC-46CC-BA2C-95C663165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73613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CF94E2D-9710-403A-96B6-536039885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E0A881-326C-45B4-8A82-E096968B8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7B3BA-6ED4-4E5E-915F-C65930990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057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07764E-D257-48E8-87E4-1F0DE2990F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D955B8-FE29-4F58-A33E-C6889224F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D86FDC-6C33-4F1F-8AA4-07ACD7D2A5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93B8EB-608D-4B18-80F7-FEEB20A33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87CD0-4CE5-4940-AF6D-F927D96CF2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A9D735-1DFD-4B47-9EB4-0AD376943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7164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6523BD-3F83-40B3-BB99-A0BDB009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C67C97-23EA-4A3A-A8E7-5E327FC3EF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D21D124-CAD2-4132-9D6E-9C1C746D81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69E2E3-F3CB-462D-BAE9-ECEE96CEF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8ABEA8-794D-4FB4-B5D2-EC312EB9C7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25C6AB-8366-4A7F-9D2E-2FBFC4498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029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C50A025-6952-41FA-A151-19E858FED8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44FCCA-31CB-4784-8622-503513277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ED40E-1E81-4C7F-A08B-307C8050F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D4612-6994-44E1-BC7F-304D7606004F}" type="datetimeFigureOut">
              <a:rPr lang="en-GB" smtClean="0"/>
              <a:t>01/10/2025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7DC465-43A0-4A38-AE15-2A3FB69236D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AA8380-7296-42C0-9E11-5CE11FE1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58D3A-39D7-402E-83B4-72B1521B35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78877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353F4B1-C7ED-4B65-9313-3DF193350C85}"/>
              </a:ext>
            </a:extLst>
          </p:cNvPr>
          <p:cNvSpPr/>
          <p:nvPr/>
        </p:nvSpPr>
        <p:spPr>
          <a:xfrm>
            <a:off x="100404" y="77382"/>
            <a:ext cx="11953655" cy="5211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400" dirty="0">
                <a:solidFill>
                  <a:schemeClr val="tx1"/>
                </a:solidFill>
                <a:latin typeface="Comic Sans MS" panose="030F0702030302020204" pitchFamily="66" charset="0"/>
              </a:rPr>
              <a:t>Assessment in Physical Education at St Just Primary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95E8DE-C15F-4134-AD60-CA31A6172D29}"/>
              </a:ext>
            </a:extLst>
          </p:cNvPr>
          <p:cNvSpPr/>
          <p:nvPr/>
        </p:nvSpPr>
        <p:spPr>
          <a:xfrm>
            <a:off x="100404" y="663619"/>
            <a:ext cx="2458065" cy="6116999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Formative Assessment</a:t>
            </a:r>
            <a:endParaRPr lang="en-GB" sz="1600" b="1" u="sng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0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Ongoing Observation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observe students during lessons, providing verbal praise and feedback on improving performance.</a:t>
            </a: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 ‘That’s great, but it would be even better if …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.’</a:t>
            </a:r>
            <a:r>
              <a:rPr lang="en-GB" sz="12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 </a:t>
            </a:r>
            <a:endParaRPr lang="en-GB" sz="200" b="1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Skill Checks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continually assess specific Fundamental Movement Skills (FMS) within each unit of work such as throwing, catching, or jumping.</a:t>
            </a:r>
            <a:endParaRPr lang="en-GB" sz="200" b="1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Performance Assessments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 are challenged to perform a specific FMS with their performance evaluated based on predetermined criteria.</a:t>
            </a: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Self and Peer Assessment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fontAlgn="ctr"/>
            <a:r>
              <a:rPr lang="en-GB" sz="1200" dirty="0">
                <a:solidFill>
                  <a:schemeClr val="tx1"/>
                </a:solidFill>
                <a:latin typeface="Comic Sans MS" panose="030F0702030302020204" pitchFamily="66" charset="0"/>
              </a:rPr>
              <a:t>Pupils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can reflect on their own performance and provide feedback to each other.</a:t>
            </a:r>
          </a:p>
          <a:p>
            <a:endParaRPr lang="en-GB" sz="7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Questioning and Feedback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ask questions to gauge student understanding of sport-specific vocabulary and provide feedback on their individual and team performance.</a:t>
            </a:r>
          </a:p>
          <a:p>
            <a:endParaRPr lang="en-GB" sz="1100" dirty="0">
              <a:solidFill>
                <a:schemeClr val="tx1"/>
              </a:solidFill>
              <a:latin typeface="Comic Sans MS" panose="030F0702030302020204" pitchFamily="66" charset="0"/>
            </a:endParaRPr>
          </a:p>
          <a:p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3B01A4-7D5B-4FCC-A1CC-C29F1EF9D352}"/>
              </a:ext>
            </a:extLst>
          </p:cNvPr>
          <p:cNvSpPr/>
          <p:nvPr/>
        </p:nvSpPr>
        <p:spPr>
          <a:xfrm>
            <a:off x="2634692" y="674376"/>
            <a:ext cx="6089760" cy="222327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4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Summative Assessment</a:t>
            </a:r>
            <a:r>
              <a:rPr lang="en-GB" sz="14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</a:p>
          <a:p>
            <a:pPr algn="l"/>
            <a:endParaRPr lang="en-GB" sz="700" b="1" i="0" u="sng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End-of-Unit or Term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Teachers conduct more formal assessments to gauge overall progress and understanding of key skills and concepts. This is recorded on the Trust’s bespoke 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Create Development Assessment Wheel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.</a:t>
            </a: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Skills and Knowledge Checks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4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Teachers question pupils on sport-specific rules, strategies and tactics.</a:t>
            </a:r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Performance Assessments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Pupils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are assessed on their ability to perform a range of Fundamental Movement Skills, including swimming.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C76821C-9A9F-45B2-BC3B-4379505ED305}"/>
              </a:ext>
            </a:extLst>
          </p:cNvPr>
          <p:cNvSpPr/>
          <p:nvPr/>
        </p:nvSpPr>
        <p:spPr>
          <a:xfrm>
            <a:off x="8799801" y="674377"/>
            <a:ext cx="3253217" cy="5285359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GB" sz="14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Key Areas of Focus</a:t>
            </a:r>
            <a:r>
              <a:rPr lang="en-GB" sz="14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1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Using the 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REAL PE</a:t>
            </a:r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curriculum, pupils are continually assessed against these six </a:t>
            </a:r>
            <a:r>
              <a:rPr lang="en-GB" sz="1100" b="1" dirty="0">
                <a:solidFill>
                  <a:schemeClr val="tx1"/>
                </a:solidFill>
                <a:latin typeface="Comic Sans MS" panose="030F0702030302020204" pitchFamily="66" charset="0"/>
              </a:rPr>
              <a:t>L</a:t>
            </a:r>
            <a:r>
              <a:rPr lang="en-GB" sz="11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earning Behaviours</a:t>
            </a:r>
            <a:r>
              <a:rPr lang="en-GB" sz="110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 using a RAG rating system: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Personal</a:t>
            </a:r>
            <a:endParaRPr lang="en-GB" sz="11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Social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Cognitive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Creative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Physical</a:t>
            </a:r>
          </a:p>
          <a:p>
            <a:pPr marL="228600" indent="-228600" algn="l">
              <a:buAutoNum type="arabicParenR"/>
            </a:pPr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Fitness</a:t>
            </a:r>
          </a:p>
          <a:p>
            <a:pPr algn="l"/>
            <a:endParaRPr lang="en-GB" sz="70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Motor Skill Development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focus on basic movements (FMS) like running, jumping, throwing, and catching, as well as agility, balance, and coordination (ABCs). 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Knowledge and Understanding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dirty="0">
                <a:solidFill>
                  <a:schemeClr val="tx1"/>
                </a:solidFill>
                <a:latin typeface="Comic Sans MS" panose="030F0702030302020204" pitchFamily="66" charset="0"/>
              </a:rPr>
              <a:t>Pupil</a:t>
            </a:r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s are assessed on their knowledge of basic rules, strategies, and safety procedures.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Personal Development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2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 fontAlgn="ctr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may consider factors like participation, effort, teamwork, and sportsmanship. </a:t>
            </a:r>
          </a:p>
          <a:p>
            <a:pPr algn="l"/>
            <a:endParaRPr lang="en-GB" sz="700" b="1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200" b="1" i="0" u="sng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Healthy Lifestyle</a:t>
            </a:r>
            <a:r>
              <a:rPr lang="en-GB" sz="1200" b="1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:</a:t>
            </a:r>
            <a:endParaRPr lang="en-GB" sz="11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pPr algn="l"/>
            <a:r>
              <a:rPr lang="en-GB" sz="11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can also focus on students' understanding of healthy eating habits, physical activity, and the benefits of being active.</a:t>
            </a:r>
            <a:endParaRPr lang="en-GB" sz="1600" b="0" i="0" dirty="0">
              <a:solidFill>
                <a:srgbClr val="545D7E"/>
              </a:solidFill>
              <a:effectLst/>
              <a:latin typeface="Google Sans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41966BF-6364-410D-932F-E4C88949D23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0226" y="3270327"/>
            <a:ext cx="3520746" cy="35726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F8A6844-06F3-4687-8202-4EE28E293FDD}"/>
              </a:ext>
            </a:extLst>
          </p:cNvPr>
          <p:cNvSpPr/>
          <p:nvPr/>
        </p:nvSpPr>
        <p:spPr>
          <a:xfrm>
            <a:off x="8532272" y="6034015"/>
            <a:ext cx="3520746" cy="749258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u="sng" dirty="0">
                <a:solidFill>
                  <a:schemeClr val="tx1"/>
                </a:solidFill>
                <a:latin typeface="Comic Sans MS" panose="030F0702030302020204" pitchFamily="66" charset="0"/>
              </a:rPr>
              <a:t>Next steps</a:t>
            </a:r>
            <a:r>
              <a:rPr lang="en-GB" sz="1400" dirty="0">
                <a:solidFill>
                  <a:schemeClr val="tx1"/>
                </a:solidFill>
                <a:latin typeface="Comic Sans MS" panose="030F0702030302020204" pitchFamily="66" charset="0"/>
              </a:rPr>
              <a:t>:</a:t>
            </a:r>
          </a:p>
          <a:p>
            <a:endParaRPr lang="en-GB" sz="700" b="0" i="0" dirty="0">
              <a:solidFill>
                <a:schemeClr val="tx1"/>
              </a:solidFill>
              <a:effectLst/>
              <a:latin typeface="Comic Sans MS" panose="030F0702030302020204" pitchFamily="66" charset="0"/>
            </a:endParaRPr>
          </a:p>
          <a:p>
            <a:r>
              <a:rPr lang="en-GB" sz="1200" b="0" i="0" dirty="0">
                <a:solidFill>
                  <a:schemeClr val="tx1"/>
                </a:solidFill>
                <a:effectLst/>
                <a:latin typeface="Comic Sans MS" panose="030F0702030302020204" pitchFamily="66" charset="0"/>
              </a:rPr>
              <a:t>Assessments help teachers identify areas where pupils need more support or challenge.</a:t>
            </a:r>
            <a:endParaRPr lang="en-GB" sz="1200" dirty="0">
              <a:solidFill>
                <a:schemeClr val="tx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F32471DC-6A01-4B74-9397-4554682C5625}"/>
              </a:ext>
            </a:extLst>
          </p:cNvPr>
          <p:cNvSpPr/>
          <p:nvPr/>
        </p:nvSpPr>
        <p:spPr>
          <a:xfrm>
            <a:off x="6347279" y="3342938"/>
            <a:ext cx="266881" cy="255502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2153BDE-6C83-4E51-AE06-4E26F2DABE46}"/>
              </a:ext>
            </a:extLst>
          </p:cNvPr>
          <p:cNvSpPr/>
          <p:nvPr/>
        </p:nvSpPr>
        <p:spPr>
          <a:xfrm>
            <a:off x="6359828" y="3645940"/>
            <a:ext cx="266881" cy="255502"/>
          </a:xfrm>
          <a:prstGeom prst="ellipse">
            <a:avLst/>
          </a:prstGeom>
          <a:solidFill>
            <a:srgbClr val="00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22C97A80-B6E1-4309-B767-17B40945D83C}"/>
              </a:ext>
            </a:extLst>
          </p:cNvPr>
          <p:cNvSpPr/>
          <p:nvPr/>
        </p:nvSpPr>
        <p:spPr>
          <a:xfrm>
            <a:off x="6370586" y="3981222"/>
            <a:ext cx="266881" cy="255502"/>
          </a:xfrm>
          <a:prstGeom prst="ellipse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5F30B95-FFEE-43B3-83EA-82FE59F3E27D}"/>
              </a:ext>
            </a:extLst>
          </p:cNvPr>
          <p:cNvSpPr/>
          <p:nvPr/>
        </p:nvSpPr>
        <p:spPr>
          <a:xfrm>
            <a:off x="6370586" y="4284224"/>
            <a:ext cx="266881" cy="255502"/>
          </a:xfrm>
          <a:prstGeom prst="ellipse">
            <a:avLst/>
          </a:prstGeom>
          <a:solidFill>
            <a:srgbClr val="00B0F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8991B116-894A-414A-ADD0-8AEA3F125EFD}"/>
              </a:ext>
            </a:extLst>
          </p:cNvPr>
          <p:cNvSpPr/>
          <p:nvPr/>
        </p:nvSpPr>
        <p:spPr>
          <a:xfrm>
            <a:off x="6379329" y="4623096"/>
            <a:ext cx="266881" cy="255502"/>
          </a:xfrm>
          <a:prstGeom prst="ellipse">
            <a:avLst/>
          </a:prstGeom>
          <a:solidFill>
            <a:srgbClr val="FF99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74B2FB0-2334-440C-B59A-9B0848A3999D}"/>
              </a:ext>
            </a:extLst>
          </p:cNvPr>
          <p:cNvSpPr/>
          <p:nvPr/>
        </p:nvSpPr>
        <p:spPr>
          <a:xfrm>
            <a:off x="6379329" y="4926098"/>
            <a:ext cx="266881" cy="25550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ight Brace 17">
            <a:extLst>
              <a:ext uri="{FF2B5EF4-FFF2-40B4-BE49-F238E27FC236}">
                <a16:creationId xmlns:a16="http://schemas.microsoft.com/office/drawing/2014/main" id="{19E75388-CB25-473B-9E51-1998591E777A}"/>
              </a:ext>
            </a:extLst>
          </p:cNvPr>
          <p:cNvSpPr/>
          <p:nvPr/>
        </p:nvSpPr>
        <p:spPr>
          <a:xfrm>
            <a:off x="6646210" y="3323206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Brace 18">
            <a:extLst>
              <a:ext uri="{FF2B5EF4-FFF2-40B4-BE49-F238E27FC236}">
                <a16:creationId xmlns:a16="http://schemas.microsoft.com/office/drawing/2014/main" id="{AA1D0270-D4E9-4980-8453-F8631679D1BF}"/>
              </a:ext>
            </a:extLst>
          </p:cNvPr>
          <p:cNvSpPr/>
          <p:nvPr/>
        </p:nvSpPr>
        <p:spPr>
          <a:xfrm>
            <a:off x="6647781" y="3992357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Brace 19">
            <a:extLst>
              <a:ext uri="{FF2B5EF4-FFF2-40B4-BE49-F238E27FC236}">
                <a16:creationId xmlns:a16="http://schemas.microsoft.com/office/drawing/2014/main" id="{AF524212-AA2C-46B5-809D-0642819803E7}"/>
              </a:ext>
            </a:extLst>
          </p:cNvPr>
          <p:cNvSpPr/>
          <p:nvPr/>
        </p:nvSpPr>
        <p:spPr>
          <a:xfrm>
            <a:off x="6658914" y="4612457"/>
            <a:ext cx="125289" cy="55646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27405CBE-AE01-4816-B2F0-B37D59BDDF0F}"/>
              </a:ext>
            </a:extLst>
          </p:cNvPr>
          <p:cNvSpPr txBox="1"/>
          <p:nvPr/>
        </p:nvSpPr>
        <p:spPr>
          <a:xfrm>
            <a:off x="6823050" y="3470689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Expected end of KS1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C986C4C-BE6E-4E06-BC5A-4DA1EFF07F25}"/>
              </a:ext>
            </a:extLst>
          </p:cNvPr>
          <p:cNvSpPr txBox="1"/>
          <p:nvPr/>
        </p:nvSpPr>
        <p:spPr>
          <a:xfrm>
            <a:off x="6835601" y="4134976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Expected end of KS2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D336839-48AD-4890-B4F8-808411C69071}"/>
              </a:ext>
            </a:extLst>
          </p:cNvPr>
          <p:cNvSpPr txBox="1"/>
          <p:nvPr/>
        </p:nvSpPr>
        <p:spPr>
          <a:xfrm>
            <a:off x="6824463" y="4740002"/>
            <a:ext cx="1753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omic Sans MS" panose="030F0702030302020204" pitchFamily="66" charset="0"/>
              </a:rPr>
              <a:t>Aspirational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C194275-E396-4FB3-8F09-73DDDD2FFA79}"/>
              </a:ext>
            </a:extLst>
          </p:cNvPr>
          <p:cNvSpPr txBox="1"/>
          <p:nvPr/>
        </p:nvSpPr>
        <p:spPr>
          <a:xfrm>
            <a:off x="6267081" y="2968962"/>
            <a:ext cx="2704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Progression of FMS Skills</a:t>
            </a:r>
            <a:r>
              <a:rPr lang="en-GB" sz="1400" b="1" dirty="0">
                <a:latin typeface="Comic Sans MS" panose="030F0702030302020204" pitchFamily="66" charset="0"/>
              </a:rPr>
              <a:t>: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C1E7A6D-89DB-4A7C-B2B7-DCA5A97FD591}"/>
              </a:ext>
            </a:extLst>
          </p:cNvPr>
          <p:cNvSpPr txBox="1"/>
          <p:nvPr/>
        </p:nvSpPr>
        <p:spPr>
          <a:xfrm>
            <a:off x="2633818" y="2975792"/>
            <a:ext cx="27047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b="1" u="sng" dirty="0">
                <a:latin typeface="Comic Sans MS" panose="030F0702030302020204" pitchFamily="66" charset="0"/>
              </a:rPr>
              <a:t>Bespoke Assessment Wheel</a:t>
            </a:r>
            <a:r>
              <a:rPr lang="en-GB" sz="1400" b="1" dirty="0">
                <a:latin typeface="Comic Sans MS" panose="030F0702030302020204" pitchFamily="66" charset="0"/>
              </a:rPr>
              <a:t>:</a:t>
            </a:r>
          </a:p>
        </p:txBody>
      </p:sp>
      <p:pic>
        <p:nvPicPr>
          <p:cNvPr id="2" name="officeArt object" descr="../../../../../../../Pictures/Photos%20Library.photoslibrary/resources/modelresources/119/85/wU14MJrkTJCdtObbnmql3w/new%20logo">
            <a:extLst>
              <a:ext uri="{FF2B5EF4-FFF2-40B4-BE49-F238E27FC236}">
                <a16:creationId xmlns:a16="http://schemas.microsoft.com/office/drawing/2014/main" id="{FB030863-C898-0327-D7BA-D8CA19865610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567721" y="-19006"/>
            <a:ext cx="523875" cy="68262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  <p:pic>
        <p:nvPicPr>
          <p:cNvPr id="3" name="officeArt object" descr="../../../../../../../Pictures/Photos%20Library.photoslibrary/resources/modelresources/119/85/wU14MJrkTJCdtObbnmql3w/new%20logo">
            <a:extLst>
              <a:ext uri="{FF2B5EF4-FFF2-40B4-BE49-F238E27FC236}">
                <a16:creationId xmlns:a16="http://schemas.microsoft.com/office/drawing/2014/main" id="{C69D970D-09C7-EBC3-69D5-27E64D0E9964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7063" y="-8249"/>
            <a:ext cx="523875" cy="682625"/>
          </a:xfrm>
          <a:prstGeom prst="rect">
            <a:avLst/>
          </a:prstGeom>
          <a:ln w="12700" cap="flat">
            <a:noFill/>
            <a:miter lim="400000"/>
          </a:ln>
          <a:effectLst/>
        </p:spPr>
      </p:pic>
    </p:spTree>
    <p:extLst>
      <p:ext uri="{BB962C8B-B14F-4D97-AF65-F5344CB8AC3E}">
        <p14:creationId xmlns:p14="http://schemas.microsoft.com/office/powerpoint/2010/main" val="24904823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366</Words>
  <Application>Microsoft Office PowerPoint</Application>
  <PresentationFormat>Widescreen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Google Sans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Kevern</dc:creator>
  <cp:lastModifiedBy>Georgia Cane</cp:lastModifiedBy>
  <cp:revision>9</cp:revision>
  <dcterms:created xsi:type="dcterms:W3CDTF">2025-05-08T14:25:01Z</dcterms:created>
  <dcterms:modified xsi:type="dcterms:W3CDTF">2025-10-01T16:03:16Z</dcterms:modified>
</cp:coreProperties>
</file>