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918"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D2D4409-273D-49BF-BFA3-9CC9BBA03211}"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1606707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D2D4409-273D-49BF-BFA3-9CC9BBA03211}"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1980761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D2D4409-273D-49BF-BFA3-9CC9BBA03211}"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3180771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D2D4409-273D-49BF-BFA3-9CC9BBA03211}"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1987366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2D4409-273D-49BF-BFA3-9CC9BBA03211}"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2722514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D2D4409-273D-49BF-BFA3-9CC9BBA03211}" type="datetimeFigureOut">
              <a:rPr lang="en-GB" smtClean="0"/>
              <a:t>01/10/2025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1430973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D2D4409-273D-49BF-BFA3-9CC9BBA03211}" type="datetimeFigureOut">
              <a:rPr lang="en-GB" smtClean="0"/>
              <a:t>01/10/2025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960447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D2D4409-273D-49BF-BFA3-9CC9BBA03211}" type="datetimeFigureOut">
              <a:rPr lang="en-GB" smtClean="0"/>
              <a:t>01/10/2025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2102755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2D4409-273D-49BF-BFA3-9CC9BBA03211}" type="datetimeFigureOut">
              <a:rPr lang="en-GB" smtClean="0"/>
              <a:t>01/10/2025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3773501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2D4409-273D-49BF-BFA3-9CC9BBA03211}" type="datetimeFigureOut">
              <a:rPr lang="en-GB" smtClean="0"/>
              <a:t>01/10/2025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4233857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2D4409-273D-49BF-BFA3-9CC9BBA03211}" type="datetimeFigureOut">
              <a:rPr lang="en-GB" smtClean="0"/>
              <a:t>01/10/2025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D588C1-0066-49A1-BDF6-EB0084A5AD28}" type="slidenum">
              <a:rPr lang="en-GB" smtClean="0"/>
              <a:t>‹#›</a:t>
            </a:fld>
            <a:endParaRPr lang="en-GB"/>
          </a:p>
        </p:txBody>
      </p:sp>
    </p:spTree>
    <p:extLst>
      <p:ext uri="{BB962C8B-B14F-4D97-AF65-F5344CB8AC3E}">
        <p14:creationId xmlns:p14="http://schemas.microsoft.com/office/powerpoint/2010/main" val="3642756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2D4409-273D-49BF-BFA3-9CC9BBA03211}" type="datetimeFigureOut">
              <a:rPr lang="en-GB" smtClean="0"/>
              <a:t>01/10/2025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588C1-0066-49A1-BDF6-EB0084A5AD28}" type="slidenum">
              <a:rPr lang="en-GB" smtClean="0"/>
              <a:t>‹#›</a:t>
            </a:fld>
            <a:endParaRPr lang="en-GB"/>
          </a:p>
        </p:txBody>
      </p:sp>
    </p:spTree>
    <p:extLst>
      <p:ext uri="{BB962C8B-B14F-4D97-AF65-F5344CB8AC3E}">
        <p14:creationId xmlns:p14="http://schemas.microsoft.com/office/powerpoint/2010/main" val="1592801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8875"/>
            <a:ext cx="12192000" cy="6858000"/>
          </a:xfrm>
          <a:prstGeom prst="rect">
            <a:avLst/>
          </a:prstGeom>
        </p:spPr>
      </p:pic>
      <p:sp>
        <p:nvSpPr>
          <p:cNvPr id="8" name="TextBox 7"/>
          <p:cNvSpPr txBox="1"/>
          <p:nvPr/>
        </p:nvSpPr>
        <p:spPr>
          <a:xfrm>
            <a:off x="2239611" y="207387"/>
            <a:ext cx="8116766" cy="861774"/>
          </a:xfrm>
          <a:prstGeom prst="rect">
            <a:avLst/>
          </a:prstGeom>
          <a:noFill/>
        </p:spPr>
        <p:txBody>
          <a:bodyPr wrap="square" rtlCol="0">
            <a:spAutoFit/>
          </a:bodyPr>
          <a:lstStyle/>
          <a:p>
            <a:pPr algn="ctr"/>
            <a:r>
              <a:rPr lang="en-GB" sz="3600" b="1" dirty="0">
                <a:latin typeface="Comic Sans MS" panose="030F0702030302020204" pitchFamily="66" charset="0"/>
              </a:rPr>
              <a:t>PE at Mousehole Primary School</a:t>
            </a:r>
          </a:p>
          <a:p>
            <a:pPr algn="ctr"/>
            <a:r>
              <a:rPr lang="en-GB" sz="1400" b="1" dirty="0">
                <a:latin typeface="Comic Sans MS" panose="030F0702030302020204" pitchFamily="66" charset="0"/>
              </a:rPr>
              <a:t>Truro and </a:t>
            </a:r>
            <a:r>
              <a:rPr lang="en-GB" sz="1400" b="1" dirty="0" err="1">
                <a:latin typeface="Comic Sans MS" panose="030F0702030302020204" pitchFamily="66" charset="0"/>
              </a:rPr>
              <a:t>Penwith</a:t>
            </a:r>
            <a:r>
              <a:rPr lang="en-GB" sz="1400" b="1" dirty="0">
                <a:latin typeface="Comic Sans MS" panose="030F0702030302020204" pitchFamily="66" charset="0"/>
              </a:rPr>
              <a:t> Academy Trust</a:t>
            </a:r>
            <a:endParaRPr lang="en-GB" sz="3200" b="1" dirty="0">
              <a:latin typeface="Comic Sans MS" panose="030F0702030302020204" pitchFamily="66" charset="0"/>
            </a:endParaRPr>
          </a:p>
        </p:txBody>
      </p:sp>
      <p:sp>
        <p:nvSpPr>
          <p:cNvPr id="9" name="Rectangle 8"/>
          <p:cNvSpPr/>
          <p:nvPr/>
        </p:nvSpPr>
        <p:spPr>
          <a:xfrm>
            <a:off x="567267" y="1060803"/>
            <a:ext cx="11387666" cy="577081"/>
          </a:xfrm>
          <a:prstGeom prst="rect">
            <a:avLst/>
          </a:prstGeom>
        </p:spPr>
        <p:txBody>
          <a:bodyPr wrap="square">
            <a:spAutoFit/>
          </a:bodyPr>
          <a:lstStyle/>
          <a:p>
            <a:r>
              <a:rPr lang="en-GB" sz="1050" b="1"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Physical Education</a:t>
            </a:r>
            <a:r>
              <a:rPr lang="en-GB" sz="105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and </a:t>
            </a:r>
            <a:r>
              <a:rPr lang="en-GB" sz="1050" b="1"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Physical Literacy</a:t>
            </a:r>
            <a:r>
              <a:rPr lang="en-GB" sz="105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at </a:t>
            </a:r>
            <a:r>
              <a:rPr lang="en-GB" sz="1050"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Mousehole</a:t>
            </a:r>
            <a:r>
              <a:rPr lang="en-GB" sz="105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Primary School aims to develop the knowledge, skills and capabilities necessary for mental, emotional, social and physical wellbeing in our children now and for their future. Physical fitness is an important part of leading a healthier lifestyle. It teaches self-discipline and that to be successful you must work hard, show resilience and have the determination to believe that anything can be achieved.</a:t>
            </a:r>
            <a:endParaRPr lang="en-GB" sz="1050" dirty="0">
              <a:effectLst/>
              <a:latin typeface="Times New Roman" panose="02020603050405020304" pitchFamily="18" charset="0"/>
              <a:ea typeface="Times New Roman" panose="02020603050405020304" pitchFamily="18" charset="0"/>
            </a:endParaRPr>
          </a:p>
        </p:txBody>
      </p:sp>
      <p:sp>
        <p:nvSpPr>
          <p:cNvPr id="10" name="Rectangle 9"/>
          <p:cNvSpPr/>
          <p:nvPr/>
        </p:nvSpPr>
        <p:spPr>
          <a:xfrm>
            <a:off x="116867" y="1604565"/>
            <a:ext cx="6292811" cy="2269852"/>
          </a:xfrm>
          <a:prstGeom prst="rect">
            <a:avLst/>
          </a:prstGeom>
        </p:spPr>
        <p:txBody>
          <a:bodyPr wrap="square">
            <a:spAutoFit/>
          </a:bodyPr>
          <a:lstStyle/>
          <a:p>
            <a:pPr>
              <a:lnSpc>
                <a:spcPts val="1500"/>
              </a:lnSpc>
              <a:spcAft>
                <a:spcPts val="0"/>
              </a:spcAft>
            </a:pPr>
            <a:r>
              <a:rPr lang="en-GB" sz="1100" b="1" u="sng" dirty="0">
                <a:solidFill>
                  <a:srgbClr val="005BAB"/>
                </a:solidFill>
                <a:effectLst/>
                <a:latin typeface="Comic Sans MS" panose="030F0702030302020204" pitchFamily="66" charset="0"/>
                <a:ea typeface="Times New Roman" panose="02020603050405020304" pitchFamily="18" charset="0"/>
                <a:cs typeface="Arial" panose="020B0604020202020204" pitchFamily="34" charset="0"/>
              </a:rPr>
              <a:t>Intent</a:t>
            </a:r>
          </a:p>
          <a:p>
            <a:pPr algn="just"/>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It is our intent at </a:t>
            </a:r>
            <a:r>
              <a:rPr lang="en-GB" sz="900" dirty="0">
                <a:solidFill>
                  <a:srgbClr val="000000"/>
                </a:solidFill>
                <a:latin typeface="Comic Sans MS" panose="030F0702030302020204" pitchFamily="66" charset="0"/>
                <a:ea typeface="Calibri" panose="020F0502020204030204" pitchFamily="34" charset="0"/>
                <a:cs typeface="Arial" panose="020B0604020202020204" pitchFamily="34" charset="0"/>
              </a:rPr>
              <a:t>Mousehole</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 Primary School to teach children</a:t>
            </a:r>
            <a:r>
              <a:rPr lang="en-GB" sz="900" dirty="0">
                <a:solidFill>
                  <a:srgbClr val="333333"/>
                </a:solidFill>
                <a:effectLst/>
                <a:latin typeface="Comic Sans MS" panose="030F0702030302020204" pitchFamily="66" charset="0"/>
                <a:ea typeface="Times New Roman" panose="02020603050405020304" pitchFamily="18" charset="0"/>
                <a:cs typeface="Times New Roman" panose="02020603050405020304" pitchFamily="18" charset="0"/>
              </a:rPr>
              <a:t> the motivation, confidence, physical competence and understanding to value and take responsibility for physical activities for life. This will enable all pupils to understand the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positive impact physical activity can have on their future health and well-being. We aim to deliver high-quality teaching and learning opportunities that inspire all children to succeed in Physical Literacy so that they develop competence over time to excel in a broad range of physical activities. Our PE curriculum will focus on six key learning behaviours:</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pPr algn="just"/>
            <a:endParaRPr lang="en-GB" sz="2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endParaRPr>
          </a:p>
          <a:p>
            <a:pPr algn="just"/>
            <a:endParaRPr lang="en-GB" sz="200" dirty="0">
              <a:solidFill>
                <a:srgbClr val="000000"/>
              </a:solidFill>
              <a:latin typeface="Comic Sans MS" panose="030F0702030302020204" pitchFamily="66" charset="0"/>
              <a:ea typeface="Calibri" panose="020F0502020204030204" pitchFamily="34" charset="0"/>
              <a:cs typeface="Arial" panose="020B0604020202020204" pitchFamily="34" charset="0"/>
            </a:endParaRPr>
          </a:p>
          <a:p>
            <a:pPr algn="just"/>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1) Personal – accept challenge</a:t>
            </a:r>
            <a:r>
              <a:rPr lang="en-GB" sz="900" dirty="0">
                <a:latin typeface="Comic Sans MS" panose="030F0702030302020204" pitchFamily="66" charset="0"/>
                <a:ea typeface="Calibri" panose="020F0502020204030204" pitchFamily="34" charset="0"/>
                <a:cs typeface="Times New Roman" panose="02020603050405020304" pitchFamily="18" charset="0"/>
              </a:rPr>
              <a:t>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2) Social – support others</a:t>
            </a:r>
            <a:r>
              <a:rPr lang="en-GB" sz="900" dirty="0">
                <a:latin typeface="Comic Sans MS" panose="030F0702030302020204" pitchFamily="66" charset="0"/>
                <a:ea typeface="Calibri" panose="020F0502020204030204" pitchFamily="34" charset="0"/>
                <a:cs typeface="Times New Roman" panose="02020603050405020304" pitchFamily="18" charset="0"/>
              </a:rPr>
              <a:t>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3) Cognitive – identify areas to improve</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pPr algn="just"/>
            <a:endParaRPr lang="en-GB" sz="2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endParaRPr>
          </a:p>
          <a:p>
            <a:pPr algn="just"/>
            <a:endParaRPr lang="en-GB" sz="200" dirty="0">
              <a:solidFill>
                <a:srgbClr val="000000"/>
              </a:solidFill>
              <a:latin typeface="Comic Sans MS" panose="030F0702030302020204" pitchFamily="66" charset="0"/>
              <a:ea typeface="Calibri" panose="020F0502020204030204" pitchFamily="34" charset="0"/>
              <a:cs typeface="Arial" panose="020B0604020202020204" pitchFamily="34" charset="0"/>
            </a:endParaRPr>
          </a:p>
          <a:p>
            <a:pPr algn="just"/>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4) Creative – recognise and respond</a:t>
            </a:r>
            <a:r>
              <a:rPr lang="en-GB" sz="900" dirty="0">
                <a:latin typeface="Comic Sans MS" panose="030F0702030302020204" pitchFamily="66" charset="0"/>
                <a:ea typeface="Calibri" panose="020F0502020204030204" pitchFamily="34" charset="0"/>
                <a:cs typeface="Times New Roman" panose="02020603050405020304" pitchFamily="18" charset="0"/>
              </a:rPr>
              <a:t>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5) Physical – select &amp; apply</a:t>
            </a:r>
            <a:r>
              <a:rPr lang="en-GB" sz="900" dirty="0">
                <a:latin typeface="Comic Sans MS" panose="030F0702030302020204" pitchFamily="66" charset="0"/>
                <a:ea typeface="Calibri" panose="020F0502020204030204" pitchFamily="34" charset="0"/>
                <a:cs typeface="Times New Roman" panose="02020603050405020304" pitchFamily="18" charset="0"/>
              </a:rPr>
              <a:t>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6) Health and Fitness – prepare for activity</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pPr algn="just"/>
            <a:endParaRPr lang="en-GB" sz="2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p>
            <a:pPr algn="just"/>
            <a:endParaRPr lang="en-GB" sz="200" dirty="0">
              <a:solidFill>
                <a:srgbClr val="000000"/>
              </a:solidFill>
              <a:latin typeface="Comic Sans MS" panose="030F0702030302020204" pitchFamily="66" charset="0"/>
              <a:ea typeface="Calibri" panose="020F0502020204030204" pitchFamily="34" charset="0"/>
              <a:cs typeface="Times New Roman" panose="02020603050405020304" pitchFamily="18" charset="0"/>
            </a:endParaRPr>
          </a:p>
          <a:p>
            <a:pPr algn="just"/>
            <a:r>
              <a:rPr lang="en-GB" sz="9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Our Real PE program enables all teachers to deliver exciting and engaging lessons with the confidence over time to deliver outstanding outcomes for all children. We believe that children who are learning to move will acquire the necessary skills and techniques and the acquisition of understanding that are requisites to participation in a variety of physical activities. Furthermore, </a:t>
            </a: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we have strong, well-established links with community sports clubs to help ensure our children fully engage in all the opportunities that are presented to them</a:t>
            </a:r>
            <a:r>
              <a:rPr lang="en-GB" sz="8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p:txBody>
      </p:sp>
      <p:sp>
        <p:nvSpPr>
          <p:cNvPr id="11" name="Rectangle 10"/>
          <p:cNvSpPr/>
          <p:nvPr/>
        </p:nvSpPr>
        <p:spPr>
          <a:xfrm>
            <a:off x="6356311" y="1611250"/>
            <a:ext cx="5718822" cy="3177793"/>
          </a:xfrm>
          <a:prstGeom prst="rect">
            <a:avLst/>
          </a:prstGeom>
        </p:spPr>
        <p:txBody>
          <a:bodyPr wrap="square">
            <a:spAutoFit/>
          </a:bodyPr>
          <a:lstStyle/>
          <a:p>
            <a:pPr>
              <a:lnSpc>
                <a:spcPts val="1500"/>
              </a:lnSpc>
              <a:spcAft>
                <a:spcPts val="0"/>
              </a:spcAft>
            </a:pPr>
            <a:r>
              <a:rPr lang="en-GB" sz="1100" b="1" u="sng" dirty="0">
                <a:solidFill>
                  <a:srgbClr val="005BAB"/>
                </a:solidFill>
                <a:effectLst/>
                <a:latin typeface="Comic Sans MS" panose="030F0702030302020204" pitchFamily="66" charset="0"/>
                <a:ea typeface="Times New Roman" panose="02020603050405020304" pitchFamily="18" charset="0"/>
                <a:cs typeface="Arial" panose="020B0604020202020204" pitchFamily="34" charset="0"/>
              </a:rPr>
              <a:t>Implementation</a:t>
            </a: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Our curriculum aims to improve the wellbeing and fitness of all children at </a:t>
            </a:r>
            <a:r>
              <a:rPr lang="en-GB" sz="1000"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Mousehole</a:t>
            </a:r>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Primary School, not only through the sporting skills taught but through the underpinning values and disciplines PE promotes. </a:t>
            </a:r>
            <a:endParaRPr lang="en-GB" sz="1000" dirty="0">
              <a:effectLst/>
              <a:latin typeface="Comic Sans MS" panose="030F0702030302020204" pitchFamily="66" charset="0"/>
              <a:ea typeface="Times New Roman" panose="02020603050405020304" pitchFamily="18" charset="0"/>
            </a:endParaRPr>
          </a:p>
          <a:p>
            <a:endParaRPr lang="en-GB" sz="2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The six key areas of development are:</a:t>
            </a:r>
            <a:endParaRPr lang="en-GB" sz="1000" dirty="0">
              <a:effectLst/>
              <a:latin typeface="Comic Sans MS" panose="030F0702030302020204" pitchFamily="66" charset="0"/>
              <a:ea typeface="Times New Roman" panose="02020603050405020304" pitchFamily="18"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1) Cognitive       </a:t>
            </a: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2</a:t>
            </a:r>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Creative       </a:t>
            </a: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3</a:t>
            </a:r>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Social       </a:t>
            </a: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4</a:t>
            </a:r>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Physical       </a:t>
            </a:r>
          </a:p>
          <a:p>
            <a:endParaRPr lang="en-GB" sz="2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5) Health &amp; Fitness       </a:t>
            </a:r>
          </a:p>
          <a:p>
            <a:endParaRPr lang="en-GB" sz="2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6) Personal</a:t>
            </a:r>
            <a:endParaRPr lang="en-GB" sz="1000" dirty="0">
              <a:effectLst/>
              <a:latin typeface="Comic Sans MS" panose="030F0702030302020204" pitchFamily="66" charset="0"/>
              <a:ea typeface="Times New Roman" panose="02020603050405020304" pitchFamily="18" charset="0"/>
            </a:endParaRPr>
          </a:p>
          <a:p>
            <a:endParaRPr lang="en-GB" sz="2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endParaRPr>
          </a:p>
          <a:p>
            <a:endParaRPr lang="en-GB" sz="200" dirty="0">
              <a:solidFill>
                <a:srgbClr val="000000"/>
              </a:solidFill>
              <a:latin typeface="Comic Sans MS" panose="030F0702030302020204" pitchFamily="66" charset="0"/>
              <a:ea typeface="Times New Roman" panose="02020603050405020304" pitchFamily="18" charset="0"/>
              <a:cs typeface="Arial" panose="020B0604020202020204" pitchFamily="34" charset="0"/>
            </a:endParaRPr>
          </a:p>
          <a:p>
            <a:r>
              <a:rPr lang="en-GB" sz="10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Within lessons, children are taught about self-discipline and that to be successful you need to take ownership and responsibility of their own health and fitness. Our impact is therefore to motivate children to utilise these underpinning skills in an independent and effective way in order to live happy and healthy lives. Children’s progress against key physical skills is measured using the bespoke Create Development Monitoring and Evaluation Assessment Wheel, used within all Trust schools.</a:t>
            </a:r>
            <a:endParaRPr lang="en-GB" sz="1000" dirty="0">
              <a:effectLst/>
              <a:latin typeface="Comic Sans MS" panose="030F0702030302020204" pitchFamily="66" charset="0"/>
              <a:ea typeface="Times New Roman" panose="02020603050405020304" pitchFamily="18" charset="0"/>
            </a:endParaRPr>
          </a:p>
        </p:txBody>
      </p:sp>
      <p:sp>
        <p:nvSpPr>
          <p:cNvPr id="12" name="Rectangle 11"/>
          <p:cNvSpPr/>
          <p:nvPr/>
        </p:nvSpPr>
        <p:spPr>
          <a:xfrm>
            <a:off x="116867" y="3805760"/>
            <a:ext cx="6292811" cy="2200602"/>
          </a:xfrm>
          <a:prstGeom prst="rect">
            <a:avLst/>
          </a:prstGeom>
        </p:spPr>
        <p:txBody>
          <a:bodyPr wrap="square">
            <a:spAutoFit/>
          </a:bodyPr>
          <a:lstStyle/>
          <a:p>
            <a:r>
              <a:rPr lang="en-GB" sz="1100" b="1" u="sng" dirty="0">
                <a:solidFill>
                  <a:srgbClr val="005BAB"/>
                </a:solidFill>
                <a:effectLst/>
                <a:latin typeface="Comic Sans MS" panose="030F0702030302020204" pitchFamily="66" charset="0"/>
                <a:ea typeface="Times New Roman" panose="02020603050405020304" pitchFamily="18" charset="0"/>
                <a:cs typeface="Arial" panose="020B0604020202020204" pitchFamily="34" charset="0"/>
              </a:rPr>
              <a:t>Impact</a:t>
            </a:r>
            <a:endParaRPr lang="en-GB" sz="900" b="1" u="sng" dirty="0">
              <a:solidFill>
                <a:srgbClr val="005BAB"/>
              </a:solidFill>
              <a:effectLst/>
              <a:latin typeface="Comic Sans MS" panose="030F0702030302020204" pitchFamily="66" charset="0"/>
              <a:ea typeface="Times New Roman" panose="02020603050405020304" pitchFamily="18" charset="0"/>
              <a:cs typeface="Arial" panose="020B0604020202020204" pitchFamily="34" charset="0"/>
            </a:endParaRPr>
          </a:p>
          <a:p>
            <a:r>
              <a:rPr lang="en-GB" sz="900" dirty="0">
                <a:effectLst/>
                <a:latin typeface="Comic Sans MS" panose="030F0702030302020204" pitchFamily="66" charset="0"/>
                <a:ea typeface="Calibri" panose="020F0502020204030204" pitchFamily="34" charset="0"/>
                <a:cs typeface="Arial" panose="020B0604020202020204" pitchFamily="34" charset="0"/>
              </a:rPr>
              <a:t>Pupils at </a:t>
            </a:r>
            <a:r>
              <a:rPr lang="en-GB" sz="900" dirty="0">
                <a:latin typeface="Comic Sans MS" panose="030F0702030302020204" pitchFamily="66" charset="0"/>
                <a:ea typeface="Calibri" panose="020F0502020204030204" pitchFamily="34" charset="0"/>
                <a:cs typeface="Arial" panose="020B0604020202020204" pitchFamily="34" charset="0"/>
              </a:rPr>
              <a:t>Mousehole</a:t>
            </a:r>
            <a:r>
              <a:rPr lang="en-GB" sz="900" dirty="0">
                <a:effectLst/>
                <a:latin typeface="Comic Sans MS" panose="030F0702030302020204" pitchFamily="66" charset="0"/>
                <a:ea typeface="Calibri" panose="020F0502020204030204" pitchFamily="34" charset="0"/>
                <a:cs typeface="Arial" panose="020B0604020202020204" pitchFamily="34" charset="0"/>
              </a:rPr>
              <a:t> Primary School participate in weekly high quality Core PE lessons delivered through the REAL PE curriculum</a:t>
            </a:r>
            <a:r>
              <a:rPr lang="en-GB" sz="9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 Real PE is a unique, child-centred approach. It transforms how we teach PE to engage and challenge EVERY child in our school.</a:t>
            </a:r>
            <a:r>
              <a:rPr lang="en-GB" sz="900" dirty="0">
                <a:effectLst/>
                <a:latin typeface="Comic Sans MS" panose="030F0702030302020204" pitchFamily="66" charset="0"/>
                <a:ea typeface="Times New Roman" panose="02020603050405020304" pitchFamily="18" charset="0"/>
                <a:cs typeface="Times New Roman" panose="02020603050405020304" pitchFamily="18" charset="0"/>
              </a:rPr>
              <a:t> It focuses on the Fundamental Movement Skills of a child's physical development: Agility (locomotion); Balance (stability); and Coordination (manipulation). These are commonly referred to as ABCs.</a:t>
            </a:r>
            <a:r>
              <a:rPr lang="en-GB" sz="900" dirty="0">
                <a:solidFill>
                  <a:srgbClr val="333333"/>
                </a:solidFill>
                <a:effectLst/>
                <a:latin typeface="Comic Sans MS" panose="030F0702030302020204" pitchFamily="66" charset="0"/>
                <a:ea typeface="Times New Roman" panose="02020603050405020304" pitchFamily="18" charset="0"/>
                <a:cs typeface="Times New Roman" panose="02020603050405020304" pitchFamily="18" charset="0"/>
              </a:rPr>
              <a:t> </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r>
              <a:rPr lang="en-GB" sz="9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Real PE incorporates a variety of sports, both traditional and non-traditional, to ensure all children develop confidence, resilience, tolerance and the appreciation of their own and others’ strengths and weaknesses.</a:t>
            </a:r>
            <a:endParaRPr lang="en-GB" sz="900" dirty="0">
              <a:effectLst/>
              <a:latin typeface="Comic Sans MS" panose="030F0702030302020204" pitchFamily="66" charset="0"/>
              <a:ea typeface="Times New Roman" panose="02020603050405020304" pitchFamily="18" charset="0"/>
            </a:endParaRPr>
          </a:p>
          <a:p>
            <a:pPr>
              <a:tabLst>
                <a:tab pos="2369820" algn="l"/>
              </a:tabLst>
            </a:pPr>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We provide opportunities for all children to engage in extra-curricular activities before, during and after school, in addition to intra-school and inter-school competitive and non-competitive, inclusive sporting festivals and competitions through the School Games programme and Academy events. This is an inclusive approach which endeavours to encourage not only physical development but also well-being. </a:t>
            </a:r>
            <a:r>
              <a:rPr lang="en-GB" sz="900" dirty="0">
                <a:effectLst/>
                <a:latin typeface="Comic Sans MS" panose="030F0702030302020204" pitchFamily="66" charset="0"/>
                <a:ea typeface="Calibri" panose="020F0502020204030204" pitchFamily="34" charset="0"/>
                <a:cs typeface="Times New Roman" panose="02020603050405020304" pitchFamily="18" charset="0"/>
              </a:rPr>
              <a:t>Each lesson aims to develop children’s personal, social, cognitive, creative, physical, health and fitness skills. </a:t>
            </a:r>
          </a:p>
          <a:p>
            <a:r>
              <a:rPr lang="en-GB" sz="9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EYFS – Fundamental movement skills through </a:t>
            </a:r>
            <a:r>
              <a:rPr lang="en-GB" sz="900"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the</a:t>
            </a:r>
            <a:r>
              <a:rPr lang="en-GB" sz="9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Real PE scheme</a:t>
            </a:r>
            <a:endParaRPr lang="en-GB" sz="900" dirty="0">
              <a:effectLst/>
              <a:latin typeface="Comic Sans MS" panose="030F0702030302020204" pitchFamily="66" charset="0"/>
              <a:ea typeface="Times New Roman" panose="02020603050405020304" pitchFamily="18" charset="0"/>
            </a:endParaRPr>
          </a:p>
          <a:p>
            <a:r>
              <a:rPr lang="en-GB" sz="90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KS1 – Fundamental movement skills &amp; core skills through the Real PE scheme</a:t>
            </a:r>
            <a:endParaRPr lang="en-GB" sz="900" dirty="0">
              <a:effectLst/>
              <a:latin typeface="Comic Sans MS" panose="030F0702030302020204" pitchFamily="66" charset="0"/>
              <a:ea typeface="Times New Roman" panose="02020603050405020304" pitchFamily="18" charset="0"/>
            </a:endParaRPr>
          </a:p>
          <a:p>
            <a:r>
              <a:rPr lang="en-GB" sz="900" dirty="0">
                <a:solidFill>
                  <a:srgbClr val="000000"/>
                </a:solidFill>
                <a:effectLst/>
                <a:latin typeface="Comic Sans MS" panose="030F0702030302020204" pitchFamily="66" charset="0"/>
                <a:ea typeface="Calibri" panose="020F0502020204030204" pitchFamily="34" charset="0"/>
                <a:cs typeface="Arial" panose="020B0604020202020204" pitchFamily="34" charset="0"/>
              </a:rPr>
              <a:t>* KS2 – FMS and core skills delivered through the Real PE scheme</a:t>
            </a:r>
            <a:endParaRPr lang="en-GB" sz="900" dirty="0">
              <a:effectLst/>
              <a:latin typeface="Comic Sans MS" panose="030F0702030302020204" pitchFamily="66" charset="0"/>
              <a:ea typeface="Times New Roman" panose="02020603050405020304" pitchFamily="18" charset="0"/>
            </a:endParaRPr>
          </a:p>
        </p:txBody>
      </p:sp>
      <p:pic>
        <p:nvPicPr>
          <p:cNvPr id="2" name="officeArt object" descr="../../../../../../../Pictures/Photos%20Library.photoslibrary/resources/modelresources/119/85/wU14MJrkTJCdtObbnmql3w/new%20logo">
            <a:extLst>
              <a:ext uri="{FF2B5EF4-FFF2-40B4-BE49-F238E27FC236}">
                <a16:creationId xmlns:a16="http://schemas.microsoft.com/office/drawing/2014/main" id="{0B9F302B-B38E-846F-45D6-A592FD247AF0}"/>
              </a:ext>
            </a:extLst>
          </p:cNvPr>
          <p:cNvPicPr/>
          <p:nvPr/>
        </p:nvPicPr>
        <p:blipFill>
          <a:blip r:embed="rId3" cstate="print"/>
          <a:stretch>
            <a:fillRect/>
          </a:stretch>
        </p:blipFill>
        <p:spPr>
          <a:xfrm>
            <a:off x="11155362" y="207387"/>
            <a:ext cx="523875" cy="682625"/>
          </a:xfrm>
          <a:prstGeom prst="rect">
            <a:avLst/>
          </a:prstGeom>
          <a:ln w="12700" cap="flat">
            <a:noFill/>
            <a:miter lim="400000"/>
          </a:ln>
          <a:effectLst/>
        </p:spPr>
      </p:pic>
      <p:pic>
        <p:nvPicPr>
          <p:cNvPr id="3" name="officeArt object" descr="../../../../../../../Pictures/Photos%20Library.photoslibrary/resources/modelresources/119/85/wU14MJrkTJCdtObbnmql3w/new%20logo">
            <a:extLst>
              <a:ext uri="{FF2B5EF4-FFF2-40B4-BE49-F238E27FC236}">
                <a16:creationId xmlns:a16="http://schemas.microsoft.com/office/drawing/2014/main" id="{5F1975F5-5827-3093-E19A-EB94EE91136C}"/>
              </a:ext>
            </a:extLst>
          </p:cNvPr>
          <p:cNvPicPr/>
          <p:nvPr/>
        </p:nvPicPr>
        <p:blipFill>
          <a:blip r:embed="rId3" cstate="print"/>
          <a:stretch>
            <a:fillRect/>
          </a:stretch>
        </p:blipFill>
        <p:spPr>
          <a:xfrm>
            <a:off x="333993" y="207386"/>
            <a:ext cx="523875" cy="682625"/>
          </a:xfrm>
          <a:prstGeom prst="rect">
            <a:avLst/>
          </a:prstGeom>
          <a:ln w="12700" cap="flat">
            <a:noFill/>
            <a:miter lim="400000"/>
          </a:ln>
          <a:effectLst/>
        </p:spPr>
      </p:pic>
    </p:spTree>
    <p:extLst>
      <p:ext uri="{BB962C8B-B14F-4D97-AF65-F5344CB8AC3E}">
        <p14:creationId xmlns:p14="http://schemas.microsoft.com/office/powerpoint/2010/main" val="4033113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692</Words>
  <Application>Microsoft Office PowerPoint</Application>
  <PresentationFormat>Widescreen</PresentationFormat>
  <Paragraphs>45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Comic Sans MS</vt:lpstr>
      <vt:lpstr>Times New Roman</vt:lpstr>
      <vt:lpstr>Office Theme</vt:lpstr>
      <vt:lpstr>PowerPoint Presentation</vt:lpstr>
    </vt:vector>
  </TitlesOfParts>
  <Company>Truro and Penwith Academy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Bowman</dc:creator>
  <cp:lastModifiedBy>Georgia Cane</cp:lastModifiedBy>
  <cp:revision>4</cp:revision>
  <dcterms:created xsi:type="dcterms:W3CDTF">2022-02-13T10:34:13Z</dcterms:created>
  <dcterms:modified xsi:type="dcterms:W3CDTF">2025-10-01T15:46:53Z</dcterms:modified>
</cp:coreProperties>
</file>